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
  </p:notesMasterIdLst>
  <p:sldIdLst>
    <p:sldId id="1948764602" r:id="rId2"/>
    <p:sldId id="1948764600" r:id="rId3"/>
    <p:sldId id="1948764605" r:id="rId4"/>
    <p:sldId id="1948764606" r:id="rId5"/>
    <p:sldId id="194876460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1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2EF57-D141-451C-8A7D-59C1AA520313}" type="datetimeFigureOut">
              <a:rPr lang="fr-FR" smtClean="0"/>
              <a:t>23/05/2022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930F0-DCAB-49A5-91AC-E2674BCD76AE}" type="slidenum">
              <a:rPr lang="fr-FR" smtClean="0"/>
              <a:t>‹#›</a:t>
            </a:fld>
            <a:endParaRPr lang="fr-FR"/>
          </a:p>
        </p:txBody>
      </p:sp>
    </p:spTree>
    <p:extLst>
      <p:ext uri="{BB962C8B-B14F-4D97-AF65-F5344CB8AC3E}">
        <p14:creationId xmlns:p14="http://schemas.microsoft.com/office/powerpoint/2010/main" val="276118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 few housekeeping points before we start. We will record the session – but we won’t make it public. The recording helps keep a record of the conversation and really assists me in writing up the notes for the meeting. Please stay on mute if you are not speaking. Use the chat box often to communicate and share your ideas and use the reactions to express your thoughts on anything. If you can take the time to rename yourself that would also be most helpful by going to Participants, clicking that and then clicking your name and pressing more where you will be able to rename yourself (please provide your country or organisation and name). Raise the hand on the reactions button if you wish to speak.</a:t>
            </a:r>
            <a:endParaRPr lang="en-SG" dirty="0"/>
          </a:p>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9E3D-E492-4C7D-9F0A-39519C0C312A}"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452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A99095-8D89-4A5A-B3D2-13963C04BFDE}" type="datetimeFigureOut">
              <a:rPr lang="fr-FR" smtClean="0"/>
              <a:t>23/05/2022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47188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99095-8D89-4A5A-B3D2-13963C04BFDE}" type="datetimeFigureOut">
              <a:rPr lang="fr-FR" smtClean="0"/>
              <a:t>23/05/2022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394915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99095-8D89-4A5A-B3D2-13963C04BFDE}" type="datetimeFigureOut">
              <a:rPr lang="fr-FR" smtClean="0"/>
              <a:t>23/05/2022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403839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99095-8D89-4A5A-B3D2-13963C04BFDE}" type="datetimeFigureOut">
              <a:rPr lang="fr-FR" smtClean="0"/>
              <a:t>23/05/2022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185056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99095-8D89-4A5A-B3D2-13963C04BFDE}" type="datetimeFigureOut">
              <a:rPr lang="fr-FR" smtClean="0"/>
              <a:t>23/05/2022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2407695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A99095-8D89-4A5A-B3D2-13963C04BFDE}" type="datetimeFigureOut">
              <a:rPr lang="fr-FR" smtClean="0"/>
              <a:t>23/05/2022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230280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99095-8D89-4A5A-B3D2-13963C04BFDE}" type="datetimeFigureOut">
              <a:rPr lang="fr-FR" smtClean="0"/>
              <a:t>23/05/2022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194327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A99095-8D89-4A5A-B3D2-13963C04BFDE}" type="datetimeFigureOut">
              <a:rPr lang="fr-FR" smtClean="0"/>
              <a:t>23/05/2022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388583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99095-8D89-4A5A-B3D2-13963C04BFDE}" type="datetimeFigureOut">
              <a:rPr lang="fr-FR" smtClean="0"/>
              <a:t>23/05/2022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117509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9095-8D89-4A5A-B3D2-13963C04BFDE}" type="datetimeFigureOut">
              <a:rPr lang="fr-FR" smtClean="0"/>
              <a:t>23/05/2022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2164838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9095-8D89-4A5A-B3D2-13963C04BFDE}" type="datetimeFigureOut">
              <a:rPr lang="fr-FR" smtClean="0"/>
              <a:t>23/05/2022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430884C-8D01-4914-9A08-69A571B9551F}" type="slidenum">
              <a:rPr lang="fr-FR" smtClean="0"/>
              <a:t>‹#›</a:t>
            </a:fld>
            <a:endParaRPr lang="fr-FR"/>
          </a:p>
        </p:txBody>
      </p:sp>
    </p:spTree>
    <p:extLst>
      <p:ext uri="{BB962C8B-B14F-4D97-AF65-F5344CB8AC3E}">
        <p14:creationId xmlns:p14="http://schemas.microsoft.com/office/powerpoint/2010/main" val="425284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99095-8D89-4A5A-B3D2-13963C04BFDE}" type="datetimeFigureOut">
              <a:rPr lang="fr-FR" smtClean="0"/>
              <a:t>23/05/2022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0884C-8D01-4914-9A08-69A571B9551F}" type="slidenum">
              <a:rPr lang="fr-FR" smtClean="0"/>
              <a:t>‹#›</a:t>
            </a:fld>
            <a:endParaRPr lang="fr-FR"/>
          </a:p>
        </p:txBody>
      </p:sp>
    </p:spTree>
    <p:extLst>
      <p:ext uri="{BB962C8B-B14F-4D97-AF65-F5344CB8AC3E}">
        <p14:creationId xmlns:p14="http://schemas.microsoft.com/office/powerpoint/2010/main" val="835567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lickr.com/photos/cimmyt/5496239663/"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staff.ncl.ac.uk/ethan.hack/BIO2003-disease-pictures.html" TargetMode="External"/><Relationship Id="rId11" Type="http://schemas.openxmlformats.org/officeDocument/2006/relationships/image" Target="../media/image7.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hyperlink" Target="https://commons.wikimedia.org/wiki/File:Scientists_are_working_in_the_lab.16.jpg"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staff.ncl.ac.uk/ethan.hack/BIO2003-disease-pictures.html" TargetMode="External"/><Relationship Id="rId13" Type="http://schemas.openxmlformats.org/officeDocument/2006/relationships/image" Target="../media/image7.png"/><Relationship Id="rId3" Type="http://schemas.openxmlformats.org/officeDocument/2006/relationships/hyperlink" Target="mailto:alisonwatson@growasia.org" TargetMode="External"/><Relationship Id="rId7" Type="http://schemas.openxmlformats.org/officeDocument/2006/relationships/image" Target="../media/image3.jpg"/><Relationship Id="rId12" Type="http://schemas.openxmlformats.org/officeDocument/2006/relationships/image" Target="../media/image6.png"/><Relationship Id="rId2" Type="http://schemas.openxmlformats.org/officeDocument/2006/relationships/hyperlink" Target="http://www.aseanfawaction.org/" TargetMode="External"/><Relationship Id="rId1" Type="http://schemas.openxmlformats.org/officeDocument/2006/relationships/slideLayout" Target="../slideLayouts/slideLayout1.xml"/><Relationship Id="rId6" Type="http://schemas.openxmlformats.org/officeDocument/2006/relationships/hyperlink" Target="https://commons.wikimedia.org/wiki/File:Scientists_are_working_in_the_lab.16.jpg" TargetMode="External"/><Relationship Id="rId11" Type="http://schemas.openxmlformats.org/officeDocument/2006/relationships/image" Target="../media/image5.png"/><Relationship Id="rId5" Type="http://schemas.openxmlformats.org/officeDocument/2006/relationships/image" Target="../media/image2.jpg"/><Relationship Id="rId10" Type="http://schemas.openxmlformats.org/officeDocument/2006/relationships/hyperlink" Target="http://www.flickr.com/photos/cimmyt/5496239663/" TargetMode="External"/><Relationship Id="rId4" Type="http://schemas.openxmlformats.org/officeDocument/2006/relationships/image" Target="../media/image1.png"/><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3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10">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42"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1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5" name="Freeform: Shape 1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1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1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1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9" name="Freeform: Shape 1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0" name="Freeform: Shape 2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Freeform: Shape 2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EFDEFD27-3FA8-FD31-9CB6-734A4D9CFC85}"/>
              </a:ext>
            </a:extLst>
          </p:cNvPr>
          <p:cNvSpPr>
            <a:spLocks noGrp="1"/>
          </p:cNvSpPr>
          <p:nvPr>
            <p:ph type="ctrTitle"/>
          </p:nvPr>
        </p:nvSpPr>
        <p:spPr>
          <a:xfrm>
            <a:off x="789707" y="1014574"/>
            <a:ext cx="10247949" cy="2226769"/>
          </a:xfrm>
        </p:spPr>
        <p:txBody>
          <a:bodyPr vert="horz" lIns="91440" tIns="45720" rIns="91440" bIns="45720" rtlCol="0" anchor="ctr">
            <a:normAutofit fontScale="90000"/>
          </a:bodyPr>
          <a:lstStyle/>
          <a:p>
            <a:pPr algn="l"/>
            <a:r>
              <a:rPr lang="en-US" sz="3700" b="1" kern="1200" dirty="0">
                <a:solidFill>
                  <a:schemeClr val="bg1"/>
                </a:solidFill>
                <a:latin typeface="Aharoni" panose="02010803020104030203" pitchFamily="2" charset="-79"/>
                <a:cs typeface="Aharoni" panose="02010803020104030203" pitchFamily="2" charset="-79"/>
              </a:rPr>
              <a:t>BIOCONTROL RESEARCH MASTERCLASS SERIES</a:t>
            </a:r>
            <a:br>
              <a:rPr lang="en-US" sz="3700" b="1" kern="1200" dirty="0">
                <a:solidFill>
                  <a:schemeClr val="bg1"/>
                </a:solidFill>
                <a:latin typeface="Aharoni" panose="02010803020104030203" pitchFamily="2" charset="-79"/>
                <a:cs typeface="Aharoni" panose="02010803020104030203" pitchFamily="2" charset="-79"/>
              </a:rPr>
            </a:br>
            <a:r>
              <a:rPr lang="en-US" sz="3700" b="1" kern="1200" dirty="0">
                <a:solidFill>
                  <a:schemeClr val="bg1"/>
                </a:solidFill>
                <a:latin typeface="+mj-lt"/>
                <a:ea typeface="+mj-ea"/>
                <a:cs typeface="+mj-cs"/>
              </a:rPr>
              <a:t>Part </a:t>
            </a:r>
            <a:r>
              <a:rPr lang="en-US" sz="3700" b="1" dirty="0">
                <a:solidFill>
                  <a:schemeClr val="bg1"/>
                </a:solidFill>
              </a:rPr>
              <a:t>1</a:t>
            </a:r>
            <a:r>
              <a:rPr lang="en-US" sz="3700" b="1" kern="1200" dirty="0">
                <a:solidFill>
                  <a:schemeClr val="bg1"/>
                </a:solidFill>
                <a:latin typeface="+mj-lt"/>
                <a:ea typeface="+mj-ea"/>
                <a:cs typeface="+mj-cs"/>
              </a:rPr>
              <a:t>: 26 May 2022: Introductions, Efficacy</a:t>
            </a:r>
            <a:r>
              <a:rPr lang="en-US" sz="3700" b="1" dirty="0">
                <a:solidFill>
                  <a:schemeClr val="bg1"/>
                </a:solidFill>
              </a:rPr>
              <a:t>, Trial Design</a:t>
            </a:r>
            <a:br>
              <a:rPr lang="en-US" sz="3700" b="1" kern="1200" dirty="0">
                <a:solidFill>
                  <a:schemeClr val="bg1"/>
                </a:solidFill>
                <a:latin typeface="+mj-lt"/>
                <a:ea typeface="+mj-ea"/>
                <a:cs typeface="+mj-cs"/>
              </a:rPr>
            </a:br>
            <a:r>
              <a:rPr lang="en-US" sz="3700" b="1" kern="1200" dirty="0">
                <a:solidFill>
                  <a:schemeClr val="bg1"/>
                </a:solidFill>
                <a:latin typeface="+mj-lt"/>
                <a:ea typeface="+mj-ea"/>
                <a:cs typeface="+mj-cs"/>
              </a:rPr>
              <a:t>www.aseanfawaction.org</a:t>
            </a:r>
            <a:endParaRPr lang="en-US" sz="3700" b="1" kern="1200" dirty="0">
              <a:solidFill>
                <a:schemeClr val="bg1"/>
              </a:solidFill>
            </a:endParaRPr>
          </a:p>
        </p:txBody>
      </p:sp>
      <p:pic>
        <p:nvPicPr>
          <p:cNvPr id="52" name="Picture 51">
            <a:extLst>
              <a:ext uri="{FF2B5EF4-FFF2-40B4-BE49-F238E27FC236}">
                <a16:creationId xmlns:a16="http://schemas.microsoft.com/office/drawing/2014/main" id="{ED52CE80-BA29-38F0-6AE6-0C622D453AED}"/>
              </a:ext>
            </a:extLst>
          </p:cNvPr>
          <p:cNvPicPr>
            <a:picLocks noChangeAspect="1"/>
          </p:cNvPicPr>
          <p:nvPr/>
        </p:nvPicPr>
        <p:blipFill>
          <a:blip r:embed="rId2"/>
          <a:stretch>
            <a:fillRect/>
          </a:stretch>
        </p:blipFill>
        <p:spPr>
          <a:xfrm>
            <a:off x="7771918" y="107186"/>
            <a:ext cx="4329275" cy="792534"/>
          </a:xfrm>
          <a:prstGeom prst="rect">
            <a:avLst/>
          </a:prstGeom>
          <a:ln w="12700">
            <a:solidFill>
              <a:schemeClr val="accent6">
                <a:lumMod val="50000"/>
              </a:schemeClr>
            </a:solidFill>
          </a:ln>
        </p:spPr>
      </p:pic>
      <p:pic>
        <p:nvPicPr>
          <p:cNvPr id="53" name="Picture 52" descr="A picture containing text, indoor, person, room&#10;&#10;Description automatically generated">
            <a:extLst>
              <a:ext uri="{FF2B5EF4-FFF2-40B4-BE49-F238E27FC236}">
                <a16:creationId xmlns:a16="http://schemas.microsoft.com/office/drawing/2014/main" id="{539D8675-4F7F-6113-0B10-E9D927A194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 y="3480683"/>
            <a:ext cx="3051548" cy="2035359"/>
          </a:xfrm>
          <a:prstGeom prst="rect">
            <a:avLst/>
          </a:prstGeom>
        </p:spPr>
      </p:pic>
      <p:pic>
        <p:nvPicPr>
          <p:cNvPr id="56" name="Picture 55" descr="A picture containing tree, outdoor, plant, vegetable&#10;&#10;Description automatically generated">
            <a:extLst>
              <a:ext uri="{FF2B5EF4-FFF2-40B4-BE49-F238E27FC236}">
                <a16:creationId xmlns:a16="http://schemas.microsoft.com/office/drawing/2014/main" id="{0744B111-DCF7-CE21-390C-03A8CAE74F2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113594" y="3471052"/>
            <a:ext cx="3075355" cy="2035359"/>
          </a:xfrm>
          <a:prstGeom prst="rect">
            <a:avLst/>
          </a:prstGeom>
        </p:spPr>
      </p:pic>
      <p:pic>
        <p:nvPicPr>
          <p:cNvPr id="59" name="Picture 58" descr="A picture containing plant, green, leaf, vegetable&#10;&#10;Description automatically generated">
            <a:extLst>
              <a:ext uri="{FF2B5EF4-FFF2-40B4-BE49-F238E27FC236}">
                <a16:creationId xmlns:a16="http://schemas.microsoft.com/office/drawing/2014/main" id="{90200D19-A0AA-3C03-F576-303E9D21098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011609" y="3480683"/>
            <a:ext cx="3069438" cy="2035359"/>
          </a:xfrm>
          <a:prstGeom prst="rect">
            <a:avLst/>
          </a:prstGeom>
        </p:spPr>
      </p:pic>
      <p:pic>
        <p:nvPicPr>
          <p:cNvPr id="62" name="Picture 61">
            <a:extLst>
              <a:ext uri="{FF2B5EF4-FFF2-40B4-BE49-F238E27FC236}">
                <a16:creationId xmlns:a16="http://schemas.microsoft.com/office/drawing/2014/main" id="{75E69B18-5188-D51B-3966-4867D4CB3CED}"/>
              </a:ext>
            </a:extLst>
          </p:cNvPr>
          <p:cNvPicPr>
            <a:picLocks noChangeAspect="1"/>
          </p:cNvPicPr>
          <p:nvPr/>
        </p:nvPicPr>
        <p:blipFill>
          <a:blip r:embed="rId9"/>
          <a:stretch>
            <a:fillRect/>
          </a:stretch>
        </p:blipFill>
        <p:spPr>
          <a:xfrm>
            <a:off x="6057058" y="3471052"/>
            <a:ext cx="3086942" cy="2035359"/>
          </a:xfrm>
          <a:prstGeom prst="rect">
            <a:avLst/>
          </a:prstGeom>
        </p:spPr>
      </p:pic>
      <p:sp>
        <p:nvSpPr>
          <p:cNvPr id="66" name="TextBox 65">
            <a:extLst>
              <a:ext uri="{FF2B5EF4-FFF2-40B4-BE49-F238E27FC236}">
                <a16:creationId xmlns:a16="http://schemas.microsoft.com/office/drawing/2014/main" id="{95BC9DB4-0621-AB74-BFDF-51FAF4BDB620}"/>
              </a:ext>
            </a:extLst>
          </p:cNvPr>
          <p:cNvSpPr txBox="1"/>
          <p:nvPr/>
        </p:nvSpPr>
        <p:spPr>
          <a:xfrm>
            <a:off x="164480" y="5515926"/>
            <a:ext cx="2977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This series is supported by</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7" name="Picture 66" descr="Logo&#10;&#10;Description automatically generated with medium confidence">
            <a:extLst>
              <a:ext uri="{FF2B5EF4-FFF2-40B4-BE49-F238E27FC236}">
                <a16:creationId xmlns:a16="http://schemas.microsoft.com/office/drawing/2014/main" id="{E8759536-3477-3E91-F690-AC715B61DE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096" y="5972515"/>
            <a:ext cx="2227566" cy="655720"/>
          </a:xfrm>
          <a:prstGeom prst="rect">
            <a:avLst/>
          </a:prstGeom>
        </p:spPr>
      </p:pic>
      <p:pic>
        <p:nvPicPr>
          <p:cNvPr id="68" name="Picture 67">
            <a:extLst>
              <a:ext uri="{FF2B5EF4-FFF2-40B4-BE49-F238E27FC236}">
                <a16:creationId xmlns:a16="http://schemas.microsoft.com/office/drawing/2014/main" id="{58514178-A567-4980-1A34-BAC8FF2A011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84274" y="5932572"/>
            <a:ext cx="2241665" cy="234645"/>
          </a:xfrm>
          <a:prstGeom prst="rect">
            <a:avLst/>
          </a:prstGeom>
        </p:spPr>
      </p:pic>
    </p:spTree>
    <p:extLst>
      <p:ext uri="{BB962C8B-B14F-4D97-AF65-F5344CB8AC3E}">
        <p14:creationId xmlns:p14="http://schemas.microsoft.com/office/powerpoint/2010/main" val="149980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089A-B67E-43C0-8C1F-51277EBEF826}"/>
              </a:ext>
            </a:extLst>
          </p:cNvPr>
          <p:cNvSpPr>
            <a:spLocks noGrp="1"/>
          </p:cNvSpPr>
          <p:nvPr>
            <p:ph type="title"/>
          </p:nvPr>
        </p:nvSpPr>
        <p:spPr>
          <a:xfrm>
            <a:off x="476693" y="244550"/>
            <a:ext cx="10515600" cy="765655"/>
          </a:xfrm>
        </p:spPr>
        <p:txBody>
          <a:bodyPr>
            <a:normAutofit/>
          </a:bodyPr>
          <a:lstStyle/>
          <a:p>
            <a:r>
              <a:rPr lang="en-NZ" sz="2800" dirty="0">
                <a:solidFill>
                  <a:srgbClr val="FF0000"/>
                </a:solidFill>
              </a:rPr>
              <a:t>The session will be recorded</a:t>
            </a:r>
            <a:endParaRPr lang="en-SG" sz="2800" dirty="0">
              <a:solidFill>
                <a:srgbClr val="FF0000"/>
              </a:solidFill>
            </a:endParaRPr>
          </a:p>
        </p:txBody>
      </p:sp>
      <p:pic>
        <p:nvPicPr>
          <p:cNvPr id="7" name="Picture 6">
            <a:extLst>
              <a:ext uri="{FF2B5EF4-FFF2-40B4-BE49-F238E27FC236}">
                <a16:creationId xmlns:a16="http://schemas.microsoft.com/office/drawing/2014/main" id="{D8A5623A-2D88-4146-9608-CB79B09AE13D}"/>
              </a:ext>
            </a:extLst>
          </p:cNvPr>
          <p:cNvPicPr>
            <a:picLocks noChangeAspect="1"/>
          </p:cNvPicPr>
          <p:nvPr/>
        </p:nvPicPr>
        <p:blipFill>
          <a:blip r:embed="rId3"/>
          <a:stretch>
            <a:fillRect/>
          </a:stretch>
        </p:blipFill>
        <p:spPr>
          <a:xfrm>
            <a:off x="255181" y="751890"/>
            <a:ext cx="11663917" cy="5691440"/>
          </a:xfrm>
          <a:prstGeom prst="rect">
            <a:avLst/>
          </a:prstGeom>
        </p:spPr>
      </p:pic>
      <p:sp>
        <p:nvSpPr>
          <p:cNvPr id="8" name="TextBox 7">
            <a:extLst>
              <a:ext uri="{FF2B5EF4-FFF2-40B4-BE49-F238E27FC236}">
                <a16:creationId xmlns:a16="http://schemas.microsoft.com/office/drawing/2014/main" id="{22944F48-1FE8-431A-BFFE-78597B67BAAF}"/>
              </a:ext>
            </a:extLst>
          </p:cNvPr>
          <p:cNvSpPr txBox="1"/>
          <p:nvPr/>
        </p:nvSpPr>
        <p:spPr>
          <a:xfrm>
            <a:off x="393217" y="1046982"/>
            <a:ext cx="3094261" cy="765655"/>
          </a:xfrm>
          <a:prstGeom prst="rect">
            <a:avLst/>
          </a:prstGeom>
          <a:solidFill>
            <a:schemeClr val="bg1"/>
          </a:solidFill>
          <a:ln>
            <a:solidFill>
              <a:srgbClr val="FF0000"/>
            </a:solidFill>
            <a:prstDash val="dash"/>
          </a:ln>
        </p:spPr>
        <p:txBody>
          <a:bodyPr wrap="square" rtlCol="0">
            <a:normAutofit fontScale="92500" lnSpcReduction="10000"/>
          </a:bodyPr>
          <a:lstStyle/>
          <a:p>
            <a:pPr marL="0" marR="0" lvl="0" indent="0" algn="l" defTabSz="6858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Technical issues:</a:t>
            </a:r>
          </a:p>
          <a:p>
            <a:pPr marL="214313" marR="0" lvl="0" indent="-214313"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Try logging off and on</a:t>
            </a:r>
          </a:p>
          <a:p>
            <a:pPr marL="214313" marR="0" lvl="0" indent="-214313" algn="l" defTabSz="6858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Send a message to us in the Chat </a:t>
            </a:r>
          </a:p>
        </p:txBody>
      </p:sp>
      <p:sp>
        <p:nvSpPr>
          <p:cNvPr id="9" name="TextBox 8">
            <a:extLst>
              <a:ext uri="{FF2B5EF4-FFF2-40B4-BE49-F238E27FC236}">
                <a16:creationId xmlns:a16="http://schemas.microsoft.com/office/drawing/2014/main" id="{86999BE4-0614-45D6-8DE2-A715D3614D1B}"/>
              </a:ext>
            </a:extLst>
          </p:cNvPr>
          <p:cNvSpPr txBox="1"/>
          <p:nvPr/>
        </p:nvSpPr>
        <p:spPr>
          <a:xfrm>
            <a:off x="3349255" y="4944953"/>
            <a:ext cx="3327992" cy="823837"/>
          </a:xfrm>
          <a:prstGeom prst="rect">
            <a:avLst/>
          </a:prstGeom>
          <a:solidFill>
            <a:schemeClr val="bg1"/>
          </a:solidFill>
          <a:ln>
            <a:solidFill>
              <a:schemeClr val="tx1"/>
            </a:solidFill>
            <a:prstDash val="dash"/>
          </a:ln>
        </p:spPr>
        <p:txBody>
          <a:bodyPr wrap="square" rtlCol="0">
            <a:normAutofit lnSpcReduction="10000"/>
          </a:bodyPr>
          <a:lstStyle/>
          <a:p>
            <a:pPr marL="0" marR="0" lvl="0" indent="0" algn="ctr" defTabSz="6858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Use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chat box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to ask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questions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share thoughts &amp; resources, introduce yourself.</a:t>
            </a:r>
          </a:p>
        </p:txBody>
      </p:sp>
      <p:sp>
        <p:nvSpPr>
          <p:cNvPr id="10" name="TextBox 9">
            <a:extLst>
              <a:ext uri="{FF2B5EF4-FFF2-40B4-BE49-F238E27FC236}">
                <a16:creationId xmlns:a16="http://schemas.microsoft.com/office/drawing/2014/main" id="{E0BAB922-2EC7-440E-9EEA-96C1B26CD373}"/>
              </a:ext>
            </a:extLst>
          </p:cNvPr>
          <p:cNvSpPr txBox="1"/>
          <p:nvPr/>
        </p:nvSpPr>
        <p:spPr>
          <a:xfrm>
            <a:off x="9218429" y="1849414"/>
            <a:ext cx="2700670" cy="1350985"/>
          </a:xfrm>
          <a:prstGeom prst="rect">
            <a:avLst/>
          </a:prstGeom>
          <a:solidFill>
            <a:schemeClr val="bg1"/>
          </a:solidFill>
          <a:ln>
            <a:solidFill>
              <a:schemeClr val="tx1"/>
            </a:solidFill>
            <a:prstDash val="dash"/>
          </a:ln>
        </p:spPr>
        <p:txBody>
          <a:bodyPr wrap="square" rtlCol="0">
            <a:normAutofit/>
          </a:bodyPr>
          <a:lstStyle/>
          <a:p>
            <a:pPr marL="0" marR="0" lvl="0" indent="0" algn="l" defTabSz="685800" rtl="0" eaLnBrk="1" fontAlgn="auto" latinLnBrk="0" hangingPunct="1">
              <a:lnSpc>
                <a:spcPct val="9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Rename yourself </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by clicking participants then clicking your name and clicking “More”. </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2E1916EC-E140-4CA2-9B16-A638B3243290}"/>
              </a:ext>
            </a:extLst>
          </p:cNvPr>
          <p:cNvSpPr txBox="1"/>
          <p:nvPr/>
        </p:nvSpPr>
        <p:spPr>
          <a:xfrm>
            <a:off x="8371367" y="3596604"/>
            <a:ext cx="3327992" cy="857294"/>
          </a:xfrm>
          <a:prstGeom prst="rect">
            <a:avLst/>
          </a:prstGeom>
          <a:solidFill>
            <a:schemeClr val="bg1"/>
          </a:solidFill>
          <a:ln>
            <a:solidFill>
              <a:schemeClr val="tx1"/>
            </a:solidFill>
            <a:prstDash val="dash"/>
          </a:ln>
        </p:spPr>
        <p:txBody>
          <a:bodyPr wrap="square" rtlCol="0">
            <a:normAutofit lnSpcReduction="10000"/>
          </a:bodyPr>
          <a:lstStyle/>
          <a:p>
            <a:pPr marL="0" marR="0" lvl="0" indent="0" algn="ctr" defTabSz="6858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 Use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Reactions box</a:t>
            </a:r>
          </a:p>
          <a:p>
            <a:pPr marL="0" marR="0" lvl="0" indent="0" algn="ctr" defTabSz="6858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(raise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your hand if you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wish to speak</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F3129AF2-D562-4AAF-8228-9CC73BB59436}"/>
              </a:ext>
            </a:extLst>
          </p:cNvPr>
          <p:cNvPicPr>
            <a:picLocks noChangeAspect="1"/>
          </p:cNvPicPr>
          <p:nvPr/>
        </p:nvPicPr>
        <p:blipFill>
          <a:blip r:embed="rId4"/>
          <a:stretch>
            <a:fillRect/>
          </a:stretch>
        </p:blipFill>
        <p:spPr>
          <a:xfrm>
            <a:off x="8727560" y="4610751"/>
            <a:ext cx="2775093" cy="857294"/>
          </a:xfrm>
          <a:prstGeom prst="rect">
            <a:avLst/>
          </a:prstGeom>
        </p:spPr>
      </p:pic>
      <p:cxnSp>
        <p:nvCxnSpPr>
          <p:cNvPr id="15" name="Straight Arrow Connector 14">
            <a:extLst>
              <a:ext uri="{FF2B5EF4-FFF2-40B4-BE49-F238E27FC236}">
                <a16:creationId xmlns:a16="http://schemas.microsoft.com/office/drawing/2014/main" id="{DEB94BFB-D799-46D3-8052-E258D071FB82}"/>
              </a:ext>
            </a:extLst>
          </p:cNvPr>
          <p:cNvCxnSpPr/>
          <p:nvPr/>
        </p:nvCxnSpPr>
        <p:spPr>
          <a:xfrm flipH="1">
            <a:off x="6677247" y="4142521"/>
            <a:ext cx="1605516" cy="18223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35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a:extLst>
              <a:ext uri="{FF2B5EF4-FFF2-40B4-BE49-F238E27FC236}">
                <a16:creationId xmlns:a16="http://schemas.microsoft.com/office/drawing/2014/main" id="{D5997EA8-5EFC-40CD-A85F-C3C3BC5F9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field, standing&#10;&#10;Description automatically generated">
            <a:extLst>
              <a:ext uri="{FF2B5EF4-FFF2-40B4-BE49-F238E27FC236}">
                <a16:creationId xmlns:a16="http://schemas.microsoft.com/office/drawing/2014/main" id="{F8CDAF03-ABEB-46D1-D53D-75F27DFE648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 y="0"/>
            <a:ext cx="12191729" cy="6858000"/>
          </a:xfrm>
          <a:prstGeom prst="rect">
            <a:avLst/>
          </a:prstGeom>
        </p:spPr>
      </p:pic>
      <p:sp>
        <p:nvSpPr>
          <p:cNvPr id="17" name="Rectangle 11">
            <a:extLst>
              <a:ext uri="{FF2B5EF4-FFF2-40B4-BE49-F238E27FC236}">
                <a16:creationId xmlns:a16="http://schemas.microsoft.com/office/drawing/2014/main" id="{1CF6A1EC-BD15-42D9-A339-A3970CF7C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3F6BC4-737B-5F6C-6FB8-E1546CB4D065}"/>
              </a:ext>
            </a:extLst>
          </p:cNvPr>
          <p:cNvSpPr>
            <a:spLocks noGrp="1"/>
          </p:cNvSpPr>
          <p:nvPr>
            <p:ph type="title"/>
          </p:nvPr>
        </p:nvSpPr>
        <p:spPr>
          <a:xfrm>
            <a:off x="1051560" y="4498848"/>
            <a:ext cx="3611880" cy="1536192"/>
          </a:xfrm>
        </p:spPr>
        <p:txBody>
          <a:bodyPr vert="horz" lIns="91440" tIns="45720" rIns="91440" bIns="45720" rtlCol="0" anchor="ctr">
            <a:normAutofit/>
          </a:bodyPr>
          <a:lstStyle/>
          <a:p>
            <a:r>
              <a:rPr lang="en-US" sz="3200" b="1" dirty="0"/>
              <a:t>Welcome</a:t>
            </a:r>
          </a:p>
        </p:txBody>
      </p:sp>
      <p:sp>
        <p:nvSpPr>
          <p:cNvPr id="14" name="Rectangle 13">
            <a:extLst>
              <a:ext uri="{FF2B5EF4-FFF2-40B4-BE49-F238E27FC236}">
                <a16:creationId xmlns:a16="http://schemas.microsoft.com/office/drawing/2014/main" id="{A720C27D-5C39-492B-BD68-C220C0F83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A4F3394A-A959-460A-ACF9-5FA682C76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A3BDD68E-7E11-12AC-F962-12EA416E6CF1}"/>
              </a:ext>
            </a:extLst>
          </p:cNvPr>
          <p:cNvSpPr>
            <a:spLocks noGrp="1"/>
          </p:cNvSpPr>
          <p:nvPr>
            <p:ph sz="half" idx="2"/>
          </p:nvPr>
        </p:nvSpPr>
        <p:spPr>
          <a:xfrm>
            <a:off x="5096575" y="4498848"/>
            <a:ext cx="6464053" cy="1809374"/>
          </a:xfrm>
        </p:spPr>
        <p:txBody>
          <a:bodyPr vert="horz" lIns="91440" tIns="45720" rIns="91440" bIns="45720" rtlCol="0" anchor="ctr">
            <a:normAutofit/>
          </a:bodyPr>
          <a:lstStyle/>
          <a:p>
            <a:pPr marL="0"/>
            <a:r>
              <a:rPr lang="en-US" sz="1700" b="1" dirty="0"/>
              <a:t>Please introduce yourself in the chat</a:t>
            </a:r>
          </a:p>
          <a:p>
            <a:pPr marL="0"/>
            <a:r>
              <a:rPr lang="en-US" sz="1700" b="1" dirty="0"/>
              <a:t>Name, what organization you are from, the country where you are based, and anything else of interest you wish to share!</a:t>
            </a:r>
          </a:p>
          <a:p>
            <a:pPr marL="0"/>
            <a:r>
              <a:rPr lang="en-US" sz="1700" b="1" dirty="0"/>
              <a:t>Today we are not using Q &amp; A and we encourage you to use the chat to get the conversation going and ask questions</a:t>
            </a:r>
          </a:p>
          <a:p>
            <a:endParaRPr lang="en-US" sz="1700" dirty="0"/>
          </a:p>
        </p:txBody>
      </p:sp>
    </p:spTree>
    <p:extLst>
      <p:ext uri="{BB962C8B-B14F-4D97-AF65-F5344CB8AC3E}">
        <p14:creationId xmlns:p14="http://schemas.microsoft.com/office/powerpoint/2010/main" val="167196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6BC4-737B-5F6C-6FB8-E1546CB4D065}"/>
              </a:ext>
            </a:extLst>
          </p:cNvPr>
          <p:cNvSpPr>
            <a:spLocks noGrp="1"/>
          </p:cNvSpPr>
          <p:nvPr>
            <p:ph type="title"/>
          </p:nvPr>
        </p:nvSpPr>
        <p:spPr>
          <a:xfrm>
            <a:off x="468882" y="370342"/>
            <a:ext cx="6002110" cy="900885"/>
          </a:xfrm>
        </p:spPr>
        <p:txBody>
          <a:bodyPr vert="horz" lIns="91440" tIns="45720" rIns="91440" bIns="45720" rtlCol="0" anchor="ctr">
            <a:normAutofit/>
          </a:bodyPr>
          <a:lstStyle/>
          <a:p>
            <a:r>
              <a:rPr lang="en-US" sz="4000" dirty="0">
                <a:latin typeface="Aharoni" panose="02010803020104030203" pitchFamily="2" charset="-79"/>
                <a:cs typeface="Aharoni" panose="02010803020104030203" pitchFamily="2" charset="-79"/>
              </a:rPr>
              <a:t>Schedule</a:t>
            </a:r>
          </a:p>
        </p:txBody>
      </p:sp>
      <p:sp>
        <p:nvSpPr>
          <p:cNvPr id="4" name="Content Placeholder 3">
            <a:extLst>
              <a:ext uri="{FF2B5EF4-FFF2-40B4-BE49-F238E27FC236}">
                <a16:creationId xmlns:a16="http://schemas.microsoft.com/office/drawing/2014/main" id="{A3BDD68E-7E11-12AC-F962-12EA416E6CF1}"/>
              </a:ext>
            </a:extLst>
          </p:cNvPr>
          <p:cNvSpPr>
            <a:spLocks noGrp="1"/>
          </p:cNvSpPr>
          <p:nvPr>
            <p:ph sz="half" idx="2"/>
          </p:nvPr>
        </p:nvSpPr>
        <p:spPr>
          <a:xfrm>
            <a:off x="468882" y="1821760"/>
            <a:ext cx="3416747" cy="3729034"/>
          </a:xfrm>
        </p:spPr>
        <p:txBody>
          <a:bodyPr vert="horz" lIns="91440" tIns="45720" rIns="91440" bIns="45720" rtlCol="0">
            <a:normAutofit/>
          </a:bodyPr>
          <a:lstStyle/>
          <a:p>
            <a:pPr marL="446088" indent="-446088">
              <a:buFont typeface="Wingdings" panose="05000000000000000000" pitchFamily="2" charset="2"/>
              <a:buChar char="q"/>
            </a:pPr>
            <a:r>
              <a:rPr lang="en-US" sz="2000" b="1" dirty="0">
                <a:solidFill>
                  <a:srgbClr val="FF0000"/>
                </a:solidFill>
              </a:rPr>
              <a:t>Part 1: 26 May 2022</a:t>
            </a:r>
          </a:p>
          <a:p>
            <a:pPr marL="446088" indent="-446088">
              <a:buFont typeface="Wingdings" panose="05000000000000000000" pitchFamily="2" charset="2"/>
              <a:buChar char="q"/>
            </a:pPr>
            <a:endParaRPr lang="en-US" sz="2000" dirty="0"/>
          </a:p>
          <a:p>
            <a:pPr marL="446088" indent="-446088">
              <a:buFont typeface="Wingdings" panose="05000000000000000000" pitchFamily="2" charset="2"/>
              <a:buChar char="q"/>
            </a:pPr>
            <a:r>
              <a:rPr lang="en-US" sz="2000" b="1" dirty="0"/>
              <a:t>Part 2: 9 June 2022 </a:t>
            </a:r>
          </a:p>
          <a:p>
            <a:pPr marL="0" indent="0">
              <a:buNone/>
            </a:pPr>
            <a:endParaRPr lang="en-US" sz="2000" b="1" dirty="0"/>
          </a:p>
          <a:p>
            <a:pPr marL="446088" indent="-446088">
              <a:buFont typeface="Wingdings" panose="05000000000000000000" pitchFamily="2" charset="2"/>
              <a:buChar char="q"/>
            </a:pPr>
            <a:r>
              <a:rPr lang="en-US" sz="2000" b="1" dirty="0"/>
              <a:t>Part 3: 22 June 2022 </a:t>
            </a:r>
          </a:p>
          <a:p>
            <a:pPr marL="0" indent="0">
              <a:buNone/>
            </a:pPr>
            <a:endParaRPr lang="en-US" sz="2000" b="1" dirty="0"/>
          </a:p>
          <a:p>
            <a:pPr marL="0" indent="0">
              <a:buNone/>
            </a:pPr>
            <a:r>
              <a:rPr lang="en-US" sz="2000" b="1" dirty="0">
                <a:solidFill>
                  <a:schemeClr val="accent5">
                    <a:lumMod val="75000"/>
                  </a:schemeClr>
                </a:solidFill>
              </a:rPr>
              <a:t>15:00 to 17:00 SGT (GMT+8)</a:t>
            </a:r>
          </a:p>
        </p:txBody>
      </p:sp>
      <p:pic>
        <p:nvPicPr>
          <p:cNvPr id="5" name="Picture 4">
            <a:extLst>
              <a:ext uri="{FF2B5EF4-FFF2-40B4-BE49-F238E27FC236}">
                <a16:creationId xmlns:a16="http://schemas.microsoft.com/office/drawing/2014/main" id="{7AF91D39-64AB-A62F-D6F6-2AD03D912A64}"/>
              </a:ext>
            </a:extLst>
          </p:cNvPr>
          <p:cNvPicPr>
            <a:picLocks noChangeAspect="1"/>
          </p:cNvPicPr>
          <p:nvPr/>
        </p:nvPicPr>
        <p:blipFill rotWithShape="1">
          <a:blip r:embed="rId2"/>
          <a:srcRect r="3" b="2817"/>
          <a:stretch/>
        </p:blipFill>
        <p:spPr>
          <a:xfrm>
            <a:off x="4015410" y="234553"/>
            <a:ext cx="4552209" cy="6253105"/>
          </a:xfrm>
          <a:prstGeom prst="rect">
            <a:avLst/>
          </a:prstGeom>
          <a:effectLst/>
        </p:spPr>
      </p:pic>
      <p:pic>
        <p:nvPicPr>
          <p:cNvPr id="7" name="Picture 6" descr="A group of people in a field&#10;&#10;Description automatically generated with medium confidence">
            <a:extLst>
              <a:ext uri="{FF2B5EF4-FFF2-40B4-BE49-F238E27FC236}">
                <a16:creationId xmlns:a16="http://schemas.microsoft.com/office/drawing/2014/main" id="{37882CF1-11D3-E924-7405-24DE679ED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400" y="234553"/>
            <a:ext cx="3245980" cy="2284228"/>
          </a:xfrm>
          <a:prstGeom prst="rect">
            <a:avLst/>
          </a:prstGeom>
        </p:spPr>
      </p:pic>
    </p:spTree>
    <p:extLst>
      <p:ext uri="{BB962C8B-B14F-4D97-AF65-F5344CB8AC3E}">
        <p14:creationId xmlns:p14="http://schemas.microsoft.com/office/powerpoint/2010/main" val="413813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3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1" name="Group 10">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42"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4" name="Group 14">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5" name="Freeform: Shape 15">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16">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17">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18">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19">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20">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21">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EFDEFD27-3FA8-FD31-9CB6-734A4D9CFC85}"/>
              </a:ext>
            </a:extLst>
          </p:cNvPr>
          <p:cNvSpPr>
            <a:spLocks noGrp="1"/>
          </p:cNvSpPr>
          <p:nvPr>
            <p:ph type="ctrTitle"/>
          </p:nvPr>
        </p:nvSpPr>
        <p:spPr>
          <a:xfrm>
            <a:off x="790418" y="1123462"/>
            <a:ext cx="10247949" cy="2226769"/>
          </a:xfrm>
        </p:spPr>
        <p:txBody>
          <a:bodyPr vert="horz" lIns="91440" tIns="45720" rIns="91440" bIns="45720" rtlCol="0" anchor="ctr">
            <a:normAutofit fontScale="90000"/>
          </a:bodyPr>
          <a:lstStyle/>
          <a:p>
            <a:pPr algn="l"/>
            <a:r>
              <a:rPr lang="en-US" sz="3700" b="1" kern="1200" dirty="0">
                <a:solidFill>
                  <a:schemeClr val="bg1"/>
                </a:solidFill>
                <a:latin typeface="Aharoni" panose="02010803020104030203" pitchFamily="2" charset="-79"/>
                <a:cs typeface="Aharoni" panose="02010803020104030203" pitchFamily="2" charset="-79"/>
              </a:rPr>
              <a:t>BIOCONTROL RESEARCH MASTERCLASS SERIES</a:t>
            </a:r>
            <a:br>
              <a:rPr lang="en-US" sz="3700" b="1" kern="1200" dirty="0">
                <a:solidFill>
                  <a:schemeClr val="bg1"/>
                </a:solidFill>
                <a:latin typeface="Aharoni" panose="02010803020104030203" pitchFamily="2" charset="-79"/>
                <a:cs typeface="Aharoni" panose="02010803020104030203" pitchFamily="2" charset="-79"/>
              </a:rPr>
            </a:br>
            <a:r>
              <a:rPr lang="en-US" sz="3700" b="1" kern="1200" dirty="0">
                <a:solidFill>
                  <a:schemeClr val="tx1">
                    <a:lumMod val="75000"/>
                    <a:lumOff val="25000"/>
                  </a:schemeClr>
                </a:solidFill>
                <a:latin typeface="+mj-lt"/>
                <a:ea typeface="+mj-ea"/>
                <a:cs typeface="+mj-cs"/>
              </a:rPr>
              <a:t>Part </a:t>
            </a:r>
            <a:r>
              <a:rPr lang="en-US" sz="3700" b="1" dirty="0">
                <a:solidFill>
                  <a:schemeClr val="tx1">
                    <a:lumMod val="75000"/>
                    <a:lumOff val="25000"/>
                  </a:schemeClr>
                </a:solidFill>
              </a:rPr>
              <a:t>1</a:t>
            </a:r>
            <a:r>
              <a:rPr lang="en-US" sz="3700" b="1" kern="1200" dirty="0">
                <a:solidFill>
                  <a:schemeClr val="tx1">
                    <a:lumMod val="75000"/>
                    <a:lumOff val="25000"/>
                  </a:schemeClr>
                </a:solidFill>
                <a:latin typeface="+mj-lt"/>
                <a:ea typeface="+mj-ea"/>
                <a:cs typeface="+mj-cs"/>
              </a:rPr>
              <a:t>: 26 May 2022 - Completed</a:t>
            </a:r>
            <a:br>
              <a:rPr lang="en-US" sz="3700" b="1" kern="1200" dirty="0">
                <a:solidFill>
                  <a:schemeClr val="bg1"/>
                </a:solidFill>
                <a:latin typeface="+mj-lt"/>
                <a:ea typeface="+mj-ea"/>
                <a:cs typeface="+mj-cs"/>
              </a:rPr>
            </a:br>
            <a:r>
              <a:rPr lang="en-US" sz="3700" b="1" dirty="0">
                <a:solidFill>
                  <a:schemeClr val="bg1"/>
                </a:solidFill>
              </a:rPr>
              <a:t>Part 2: Thursday 9 June 2022</a:t>
            </a:r>
            <a:br>
              <a:rPr lang="en-US" sz="3700" b="1" kern="1200" dirty="0">
                <a:solidFill>
                  <a:schemeClr val="bg1"/>
                </a:solidFill>
                <a:latin typeface="+mj-lt"/>
                <a:ea typeface="+mj-ea"/>
                <a:cs typeface="+mj-cs"/>
              </a:rPr>
            </a:br>
            <a:r>
              <a:rPr lang="en-US" sz="2700" b="1" kern="1200" dirty="0">
                <a:solidFill>
                  <a:schemeClr val="bg1"/>
                </a:solidFill>
                <a:hlinkClick r:id="rId2"/>
              </a:rPr>
              <a:t>www.aseanfawaction.org</a:t>
            </a:r>
            <a:br>
              <a:rPr lang="en-US" sz="2700" b="1" kern="1200" dirty="0">
                <a:solidFill>
                  <a:schemeClr val="bg1"/>
                </a:solidFill>
              </a:rPr>
            </a:br>
            <a:r>
              <a:rPr lang="en-US" sz="2700" b="1" dirty="0">
                <a:solidFill>
                  <a:schemeClr val="bg1"/>
                </a:solidFill>
                <a:hlinkClick r:id="rId3"/>
              </a:rPr>
              <a:t>alisonwatson@growasia.org</a:t>
            </a:r>
            <a:br>
              <a:rPr lang="en-US" sz="2700" b="1" dirty="0">
                <a:solidFill>
                  <a:schemeClr val="bg1"/>
                </a:solidFill>
              </a:rPr>
            </a:br>
            <a:endParaRPr lang="en-US" sz="2700" b="1" kern="1200" dirty="0">
              <a:solidFill>
                <a:schemeClr val="bg1"/>
              </a:solidFill>
            </a:endParaRPr>
          </a:p>
        </p:txBody>
      </p:sp>
      <p:pic>
        <p:nvPicPr>
          <p:cNvPr id="52" name="Picture 51">
            <a:extLst>
              <a:ext uri="{FF2B5EF4-FFF2-40B4-BE49-F238E27FC236}">
                <a16:creationId xmlns:a16="http://schemas.microsoft.com/office/drawing/2014/main" id="{ED52CE80-BA29-38F0-6AE6-0C622D453AED}"/>
              </a:ext>
            </a:extLst>
          </p:cNvPr>
          <p:cNvPicPr>
            <a:picLocks noChangeAspect="1"/>
          </p:cNvPicPr>
          <p:nvPr/>
        </p:nvPicPr>
        <p:blipFill>
          <a:blip r:embed="rId4"/>
          <a:stretch>
            <a:fillRect/>
          </a:stretch>
        </p:blipFill>
        <p:spPr>
          <a:xfrm>
            <a:off x="7771918" y="107186"/>
            <a:ext cx="4329275" cy="792534"/>
          </a:xfrm>
          <a:prstGeom prst="rect">
            <a:avLst/>
          </a:prstGeom>
          <a:ln w="12700">
            <a:solidFill>
              <a:schemeClr val="accent6">
                <a:lumMod val="50000"/>
              </a:schemeClr>
            </a:solidFill>
          </a:ln>
        </p:spPr>
      </p:pic>
      <p:pic>
        <p:nvPicPr>
          <p:cNvPr id="53" name="Picture 52" descr="A picture containing text, indoor, person, room&#10;&#10;Description automatically generated">
            <a:extLst>
              <a:ext uri="{FF2B5EF4-FFF2-40B4-BE49-F238E27FC236}">
                <a16:creationId xmlns:a16="http://schemas.microsoft.com/office/drawing/2014/main" id="{539D8675-4F7F-6113-0B10-E9D927A194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48" y="3480683"/>
            <a:ext cx="3051548" cy="2035359"/>
          </a:xfrm>
          <a:prstGeom prst="rect">
            <a:avLst/>
          </a:prstGeom>
        </p:spPr>
      </p:pic>
      <p:pic>
        <p:nvPicPr>
          <p:cNvPr id="56" name="Picture 55" descr="A picture containing tree, outdoor, plant, vegetable&#10;&#10;Description automatically generated">
            <a:extLst>
              <a:ext uri="{FF2B5EF4-FFF2-40B4-BE49-F238E27FC236}">
                <a16:creationId xmlns:a16="http://schemas.microsoft.com/office/drawing/2014/main" id="{0744B111-DCF7-CE21-390C-03A8CAE74F2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13594" y="3471052"/>
            <a:ext cx="3075355" cy="2035359"/>
          </a:xfrm>
          <a:prstGeom prst="rect">
            <a:avLst/>
          </a:prstGeom>
        </p:spPr>
      </p:pic>
      <p:pic>
        <p:nvPicPr>
          <p:cNvPr id="59" name="Picture 58" descr="A picture containing plant, green, leaf, vegetable&#10;&#10;Description automatically generated">
            <a:extLst>
              <a:ext uri="{FF2B5EF4-FFF2-40B4-BE49-F238E27FC236}">
                <a16:creationId xmlns:a16="http://schemas.microsoft.com/office/drawing/2014/main" id="{90200D19-A0AA-3C03-F576-303E9D21098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011609" y="3480683"/>
            <a:ext cx="3069438" cy="2035359"/>
          </a:xfrm>
          <a:prstGeom prst="rect">
            <a:avLst/>
          </a:prstGeom>
        </p:spPr>
      </p:pic>
      <p:pic>
        <p:nvPicPr>
          <p:cNvPr id="62" name="Picture 61">
            <a:extLst>
              <a:ext uri="{FF2B5EF4-FFF2-40B4-BE49-F238E27FC236}">
                <a16:creationId xmlns:a16="http://schemas.microsoft.com/office/drawing/2014/main" id="{75E69B18-5188-D51B-3966-4867D4CB3CED}"/>
              </a:ext>
            </a:extLst>
          </p:cNvPr>
          <p:cNvPicPr>
            <a:picLocks noChangeAspect="1"/>
          </p:cNvPicPr>
          <p:nvPr/>
        </p:nvPicPr>
        <p:blipFill>
          <a:blip r:embed="rId11"/>
          <a:stretch>
            <a:fillRect/>
          </a:stretch>
        </p:blipFill>
        <p:spPr>
          <a:xfrm>
            <a:off x="6057058" y="3471052"/>
            <a:ext cx="3086942" cy="2035359"/>
          </a:xfrm>
          <a:prstGeom prst="rect">
            <a:avLst/>
          </a:prstGeom>
        </p:spPr>
      </p:pic>
      <p:sp>
        <p:nvSpPr>
          <p:cNvPr id="66" name="TextBox 65">
            <a:extLst>
              <a:ext uri="{FF2B5EF4-FFF2-40B4-BE49-F238E27FC236}">
                <a16:creationId xmlns:a16="http://schemas.microsoft.com/office/drawing/2014/main" id="{95BC9DB4-0621-AB74-BFDF-51FAF4BDB620}"/>
              </a:ext>
            </a:extLst>
          </p:cNvPr>
          <p:cNvSpPr txBox="1"/>
          <p:nvPr/>
        </p:nvSpPr>
        <p:spPr>
          <a:xfrm>
            <a:off x="164480" y="5515926"/>
            <a:ext cx="29778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This series is supported by</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7" name="Picture 66" descr="Logo&#10;&#10;Description automatically generated with medium confidence">
            <a:extLst>
              <a:ext uri="{FF2B5EF4-FFF2-40B4-BE49-F238E27FC236}">
                <a16:creationId xmlns:a16="http://schemas.microsoft.com/office/drawing/2014/main" id="{E8759536-3477-3E91-F690-AC715B61DE8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5096" y="5972515"/>
            <a:ext cx="2227566" cy="655720"/>
          </a:xfrm>
          <a:prstGeom prst="rect">
            <a:avLst/>
          </a:prstGeom>
        </p:spPr>
      </p:pic>
      <p:pic>
        <p:nvPicPr>
          <p:cNvPr id="68" name="Picture 67">
            <a:extLst>
              <a:ext uri="{FF2B5EF4-FFF2-40B4-BE49-F238E27FC236}">
                <a16:creationId xmlns:a16="http://schemas.microsoft.com/office/drawing/2014/main" id="{58514178-A567-4980-1A34-BAC8FF2A011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4274" y="5932572"/>
            <a:ext cx="2241665" cy="234645"/>
          </a:xfrm>
          <a:prstGeom prst="rect">
            <a:avLst/>
          </a:prstGeom>
        </p:spPr>
      </p:pic>
      <p:sp>
        <p:nvSpPr>
          <p:cNvPr id="3" name="TextBox 2">
            <a:extLst>
              <a:ext uri="{FF2B5EF4-FFF2-40B4-BE49-F238E27FC236}">
                <a16:creationId xmlns:a16="http://schemas.microsoft.com/office/drawing/2014/main" id="{238162F5-A0B5-F089-98B5-06955324D3C2}"/>
              </a:ext>
            </a:extLst>
          </p:cNvPr>
          <p:cNvSpPr txBox="1"/>
          <p:nvPr/>
        </p:nvSpPr>
        <p:spPr>
          <a:xfrm>
            <a:off x="725500" y="146487"/>
            <a:ext cx="2474488" cy="769441"/>
          </a:xfrm>
          <a:prstGeom prst="rect">
            <a:avLst/>
          </a:prstGeom>
          <a:noFill/>
        </p:spPr>
        <p:txBody>
          <a:bodyPr wrap="square" rtlCol="0">
            <a:spAutoFit/>
          </a:bodyPr>
          <a:lstStyle/>
          <a:p>
            <a:r>
              <a:rPr lang="fr-FR" sz="4400" dirty="0">
                <a:solidFill>
                  <a:srgbClr val="FF0000"/>
                </a:solidFill>
                <a:latin typeface="Aharoni" panose="02010803020104030203" pitchFamily="2" charset="-79"/>
                <a:cs typeface="Aharoni" panose="02010803020104030203" pitchFamily="2" charset="-79"/>
              </a:rPr>
              <a:t>CLOSE</a:t>
            </a:r>
          </a:p>
        </p:txBody>
      </p:sp>
    </p:spTree>
    <p:extLst>
      <p:ext uri="{BB962C8B-B14F-4D97-AF65-F5344CB8AC3E}">
        <p14:creationId xmlns:p14="http://schemas.microsoft.com/office/powerpoint/2010/main" val="235117892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2E663E"/>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60</TotalTime>
  <Words>361</Words>
  <Application>Microsoft Office PowerPoint</Application>
  <PresentationFormat>Widescreen</PresentationFormat>
  <Paragraphs>27</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Aharoni</vt:lpstr>
      <vt:lpstr>Arial</vt:lpstr>
      <vt:lpstr>Calibri</vt:lpstr>
      <vt:lpstr>Calibri Light</vt:lpstr>
      <vt:lpstr>Wingdings</vt:lpstr>
      <vt:lpstr>Office Theme</vt:lpstr>
      <vt:lpstr>BIOCONTROL RESEARCH MASTERCLASS SERIES Part 1: 26 May 2022: Introductions, Efficacy, Trial Design www.aseanfawaction.org</vt:lpstr>
      <vt:lpstr>The session will be recorded</vt:lpstr>
      <vt:lpstr>Welcome</vt:lpstr>
      <vt:lpstr>Schedule</vt:lpstr>
      <vt:lpstr>BIOCONTROL RESEARCH MASTERCLASS SERIES Part 1: 26 May 2022 - Completed Part 2: Thursday 9 June 2022 www.aseanfawaction.org alisonwatson@growasia.org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BIOCONTROL RESEARCH MASTERCLASS SERIES Part 1: 26 May 2022: Introductions, Efficacy, Trial Design www.aseanfawaction.org</dc:title>
  <dc:creator>Alison Watson</dc:creator>
  <cp:lastModifiedBy>Alison Watson</cp:lastModifiedBy>
  <cp:revision>1</cp:revision>
  <dcterms:created xsi:type="dcterms:W3CDTF">2022-05-23T04:21:50Z</dcterms:created>
  <dcterms:modified xsi:type="dcterms:W3CDTF">2022-05-23T05:22:02Z</dcterms:modified>
</cp:coreProperties>
</file>